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301" r:id="rId4"/>
    <p:sldId id="258" r:id="rId5"/>
    <p:sldId id="289" r:id="rId6"/>
    <p:sldId id="263" r:id="rId7"/>
    <p:sldId id="281" r:id="rId8"/>
    <p:sldId id="314" r:id="rId9"/>
    <p:sldId id="262" r:id="rId10"/>
    <p:sldId id="287" r:id="rId11"/>
    <p:sldId id="303" r:id="rId12"/>
    <p:sldId id="309" r:id="rId13"/>
    <p:sldId id="308" r:id="rId14"/>
    <p:sldId id="310" r:id="rId15"/>
    <p:sldId id="311" r:id="rId16"/>
    <p:sldId id="312" r:id="rId17"/>
    <p:sldId id="313" r:id="rId18"/>
    <p:sldId id="305" r:id="rId19"/>
    <p:sldId id="30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10" autoAdjust="0"/>
  </p:normalViewPr>
  <p:slideViewPr>
    <p:cSldViewPr>
      <p:cViewPr varScale="1">
        <p:scale>
          <a:sx n="97" d="100"/>
          <a:sy n="97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690A6-6C50-47E8-BB05-597F02BA3324}" type="datetimeFigureOut">
              <a:rPr lang="en-US" smtClean="0"/>
              <a:t>8/2/2019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233C4-5496-4FB2-85A7-3262DCD8A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4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3C4-5496-4FB2-85A7-3262DCD8A16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86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4. In what thematic areas is it necessary to expand knowledge? </a:t>
            </a:r>
            <a:r>
              <a:rPr lang="fr-CA" dirty="0" smtClean="0"/>
              <a:t>The U.S </a:t>
            </a:r>
            <a:r>
              <a:rPr lang="fr-CA" dirty="0" err="1" smtClean="0"/>
              <a:t>respondent</a:t>
            </a:r>
            <a:r>
              <a:rPr lang="fr-CA" dirty="0" smtClean="0"/>
              <a:t> </a:t>
            </a:r>
            <a:r>
              <a:rPr lang="fr-CA" dirty="0" err="1" smtClean="0"/>
              <a:t>said</a:t>
            </a:r>
            <a:r>
              <a:rPr lang="fr-CA" dirty="0" smtClean="0"/>
              <a:t> : « </a:t>
            </a:r>
            <a:r>
              <a:rPr lang="fr-CA" dirty="0" err="1" smtClean="0"/>
              <a:t>interoperability</a:t>
            </a:r>
            <a:r>
              <a:rPr lang="fr-CA" dirty="0" smtClean="0"/>
              <a:t> ».  </a:t>
            </a:r>
            <a:r>
              <a:rPr lang="fr-CA" dirty="0" err="1" smtClean="0"/>
              <a:t>Still</a:t>
            </a:r>
            <a:r>
              <a:rPr lang="fr-CA" dirty="0" smtClean="0"/>
              <a:t> an issue </a:t>
            </a:r>
            <a:r>
              <a:rPr lang="fr-CA" dirty="0" err="1" smtClean="0"/>
              <a:t>even</a:t>
            </a:r>
            <a:r>
              <a:rPr lang="fr-CA" dirty="0" smtClean="0"/>
              <a:t> in the </a:t>
            </a:r>
            <a:r>
              <a:rPr lang="fr-CA" dirty="0" err="1" smtClean="0"/>
              <a:t>richest</a:t>
            </a:r>
            <a:r>
              <a:rPr lang="fr-CA" baseline="0" dirty="0" smtClean="0"/>
              <a:t> country in the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3C4-5496-4FB2-85A7-3262DCD8A1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9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3C4-5496-4FB2-85A7-3262DCD8A1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13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PH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1AA83D-9717-4340-8D22-5CBB3405E1DA}" type="slidenum">
              <a:rPr lang="en-GB" sz="1200" ker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GB" sz="12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4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PH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1AA83D-9717-4340-8D22-5CBB3405E1DA}" type="slidenum">
              <a:rPr lang="en-GB" sz="1200" ker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 sz="12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4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PH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1AA83D-9717-4340-8D22-5CBB3405E1DA}" type="slidenum">
              <a:rPr lang="en-GB" sz="1200" ker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 sz="12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9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/>
              <a:t>Related to : 2030 Agenda for SDG;</a:t>
            </a:r>
            <a:r>
              <a:rPr lang="en-US" sz="1400" baseline="0" dirty="0" smtClean="0"/>
              <a:t> </a:t>
            </a:r>
            <a:r>
              <a:rPr lang="en-US" sz="1400" dirty="0" smtClean="0"/>
              <a:t>Sendai Framework DRR</a:t>
            </a: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30EE0-D857-FA48-938F-FD098A05E48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3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30EE0-D857-FA48-938F-FD098A05E48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2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PH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1AA83D-9717-4340-8D22-5CBB3405E1DA}" type="slidenum">
              <a:rPr lang="en-GB" sz="1200" ker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GB" sz="12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4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n-PH" sz="11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6130" indent="-275434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173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2433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3128" indent="-220348" defTabSz="93188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1AA83D-9717-4340-8D22-5CBB3405E1DA}" type="slidenum">
              <a:rPr lang="en-GB" sz="1200" kern="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GB" sz="12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0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3C4-5496-4FB2-85A7-3262DCD8A1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7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233C4-5496-4FB2-85A7-3262DCD8A16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4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2830D-0903-5A4A-B611-B705F16C6C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279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2ECCC-34C6-EC4F-B5F3-C3450AEA23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5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AC82E-7A3B-524E-9A29-5E18466224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2830D-0903-5A4A-B611-B705F16C6C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735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122CF-F7F3-6846-9C2E-863B52B1CE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945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C8788-4795-AF48-ABB1-4D9EBA0572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754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2BD34-F115-254C-BCFA-59AB68160B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08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F61CC-F8AE-D449-A30C-927ECA06E25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133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4F5EB-6A44-AE45-8FA6-3BB487932C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0979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75E4-9ECA-EC48-B88F-0F6FB29D86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133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E809-A58E-6441-BC29-4F0A9BDB2E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777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122CF-F7F3-6846-9C2E-863B52B1CE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7525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1EED-A5DC-944E-B9F9-09C17BA443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264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2ECCC-34C6-EC4F-B5F3-C3450AEA23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732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AC82E-7A3B-524E-9A29-5E18466224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359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4A420-0875-CA45-AA7C-E9B1EA4C25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56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n>
                  <a:solidFill>
                    <a:schemeClr val="accent1"/>
                  </a:solidFill>
                </a:ln>
              </a:defRPr>
            </a:lvl1pPr>
          </a:lstStyle>
          <a:p>
            <a:pPr>
              <a:defRPr/>
            </a:pPr>
            <a:fld id="{B2EDE960-72EA-DF44-9FF4-E6630CA23AFA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7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039DA-86A0-2F48-B2F0-BD2C74F77B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0DA2-01A1-BC48-B169-7FFA1D205F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7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14E9-59E9-A94A-B0AA-9FC9505577C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2BA6-64EF-614A-B5E6-4A10081134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89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A58D-1AD0-404F-A027-2509BD8CB6C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934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C8788-4795-AF48-ABB1-4D9EBA0572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742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65DD-3534-7849-A7A4-ECA136E5DA1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384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ACB09-8F46-0C49-82D2-1396768E23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113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E989-3DB7-D143-9722-0CD694920A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5143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4054-966F-604F-B7FB-A7DF224D76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331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2BD34-F115-254C-BCFA-59AB68160B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011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F61CC-F8AE-D449-A30C-927ECA06E25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959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4F5EB-6A44-AE45-8FA6-3BB487932C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439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867400"/>
            <a:ext cx="2133600" cy="47625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7475E4-9ECA-EC48-B88F-0F6FB29D86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0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E809-A58E-6441-BC29-4F0A9BDB2E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71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1EED-A5DC-944E-B9F9-09C17BA443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1FE81-D297-BF42-B8FC-E1C88FBC796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872413" y="6443663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400" dirty="0">
                <a:solidFill>
                  <a:srgbClr val="FFFFFF"/>
                </a:solidFill>
                <a:cs typeface="Arial" pitchFamily="34" charset="0"/>
              </a:rPr>
              <a:t>ggim.un.org</a:t>
            </a:r>
          </a:p>
        </p:txBody>
      </p:sp>
      <p:pic>
        <p:nvPicPr>
          <p:cNvPr id="25608" name="Picture 8" descr="D09631 UNGGIM slide template powerpoint A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4745038" y="6135688"/>
            <a:ext cx="4219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rgbClr val="FFFFFF"/>
                </a:solidFill>
                <a:ea typeface="Tahoma" charset="0"/>
                <a:cs typeface="Arial" charset="0"/>
              </a:rPr>
              <a:t>“Positioning geospatial information to address global challenges”</a:t>
            </a:r>
          </a:p>
        </p:txBody>
      </p:sp>
    </p:spTree>
    <p:extLst>
      <p:ext uri="{BB962C8B-B14F-4D97-AF65-F5344CB8AC3E}">
        <p14:creationId xmlns:p14="http://schemas.microsoft.com/office/powerpoint/2010/main" val="381004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F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1FE81-D297-BF42-B8FC-E1C88FBC796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872413" y="6443663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z="1400" dirty="0">
                <a:solidFill>
                  <a:srgbClr val="FFFFFF"/>
                </a:solidFill>
                <a:cs typeface="Arial" pitchFamily="34" charset="0"/>
              </a:rPr>
              <a:t>ggim.un.org</a:t>
            </a:r>
          </a:p>
        </p:txBody>
      </p:sp>
      <p:pic>
        <p:nvPicPr>
          <p:cNvPr id="25608" name="Picture 8" descr="D09631 UNGGIM slide template powerpoint A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4745038" y="6135688"/>
            <a:ext cx="4219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rgbClr val="FFFFFF"/>
                </a:solidFill>
                <a:ea typeface="Tahoma" charset="0"/>
                <a:cs typeface="Arial" charset="0"/>
              </a:rPr>
              <a:t>“Positioning geospatial information to address global challenges”</a:t>
            </a:r>
          </a:p>
        </p:txBody>
      </p:sp>
    </p:spTree>
    <p:extLst>
      <p:ext uri="{BB962C8B-B14F-4D97-AF65-F5344CB8AC3E}">
        <p14:creationId xmlns:p14="http://schemas.microsoft.com/office/powerpoint/2010/main" val="191205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FF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E13E-D1E9-A748-ACE3-5163D00AFD8A}" type="slidenum">
              <a:rPr lang="en-GB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872413" y="6443663"/>
            <a:ext cx="111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400" dirty="0">
                <a:solidFill>
                  <a:srgbClr val="FFFFFF"/>
                </a:solidFill>
                <a:cs typeface="Arial" charset="0"/>
              </a:rPr>
              <a:t>ggim.un.org</a:t>
            </a:r>
          </a:p>
        </p:txBody>
      </p:sp>
      <p:pic>
        <p:nvPicPr>
          <p:cNvPr id="1032" name="Picture 8" descr="D09631 UNGGIM slide template powerpoint A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3"/>
          <p:cNvSpPr txBox="1">
            <a:spLocks noChangeArrowheads="1"/>
          </p:cNvSpPr>
          <p:nvPr/>
        </p:nvSpPr>
        <p:spPr bwMode="auto">
          <a:xfrm>
            <a:off x="4808538" y="6135688"/>
            <a:ext cx="40846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rgbClr val="FFFFFF"/>
                </a:solidFill>
                <a:ea typeface="Tahoma" charset="0"/>
                <a:cs typeface="Arial" charset="0"/>
              </a:rPr>
              <a:t>Positioning geospatial information to address global challenges</a:t>
            </a:r>
          </a:p>
        </p:txBody>
      </p:sp>
    </p:spTree>
    <p:extLst>
      <p:ext uri="{BB962C8B-B14F-4D97-AF65-F5344CB8AC3E}">
        <p14:creationId xmlns:p14="http://schemas.microsoft.com/office/powerpoint/2010/main" val="18058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FF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FF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FF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8327" y="685800"/>
            <a:ext cx="3177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ＭＳ Ｐゴシック" charset="0"/>
              </a:rPr>
              <a:t>UN-GGIM 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ＭＳ Ｐゴシック" charset="0"/>
              </a:rPr>
              <a:t>Americas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12192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Access and Use of Geospatial Information for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Disasters and Climate 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900" y="2268378"/>
            <a:ext cx="8140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Geospatial Information Capacity Survey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Diagnosis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and Gap Analysis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354466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 Narrow" pitchFamily="34" charset="0"/>
              </a:rPr>
              <a:t>Ninth </a:t>
            </a:r>
            <a:r>
              <a:rPr lang="en-US" dirty="0">
                <a:latin typeface="Arial Narrow" pitchFamily="34" charset="0"/>
              </a:rPr>
              <a:t>Session </a:t>
            </a:r>
            <a:r>
              <a:rPr lang="en-US" dirty="0" smtClean="0">
                <a:latin typeface="Arial Narrow" pitchFamily="34" charset="0"/>
              </a:rPr>
              <a:t>of t</a:t>
            </a:r>
            <a:r>
              <a:rPr lang="en-CA" dirty="0" smtClean="0">
                <a:latin typeface="Arial Narrow" pitchFamily="34" charset="0"/>
              </a:rPr>
              <a:t>he </a:t>
            </a:r>
            <a:r>
              <a:rPr lang="en-CA" dirty="0">
                <a:latin typeface="Arial Narrow" pitchFamily="34" charset="0"/>
              </a:rPr>
              <a:t>United Nations Committee of Experts on Global Geospatial Information Management (UN-GGIM)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3830" y="4520625"/>
            <a:ext cx="1801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 Narrow" pitchFamily="34" charset="0"/>
              </a:rPr>
              <a:t>New York City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 Narrow" pitchFamily="34" charset="0"/>
              </a:rPr>
              <a:t>5</a:t>
            </a:r>
            <a:r>
              <a:rPr lang="en-US" sz="1600" dirty="0" smtClean="0">
                <a:latin typeface="Arial Narrow" pitchFamily="34" charset="0"/>
              </a:rPr>
              <a:t> August 2019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3830" y="5188803"/>
            <a:ext cx="1840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Nouri Sabo</a:t>
            </a:r>
          </a:p>
          <a:p>
            <a:pPr algn="r"/>
            <a:r>
              <a:rPr lang="en-US" sz="1600" dirty="0" smtClean="0"/>
              <a:t>Louis Brown</a:t>
            </a:r>
          </a:p>
          <a:p>
            <a:pPr algn="r"/>
            <a:r>
              <a:rPr lang="en-US" sz="1600" dirty="0" smtClean="0"/>
              <a:t>Yves Moisan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0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>
                <a:solidFill>
                  <a:schemeClr val="tx1"/>
                </a:solidFill>
              </a:rPr>
              <a:t>Gap Analysis - Methodology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0022" y="1219200"/>
            <a:ext cx="8455378" cy="41148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Gaps were qualified/interpreted against: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he five priority areas of the Global Strategic Framework (GSF)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ecommendations of the Sendai framework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Generalized to sub-regions rather than per country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countries within sub-region have more in common than with countries in other sub-regions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Gaps were cast into action items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80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6858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>
                <a:solidFill>
                  <a:schemeClr val="tx1"/>
                </a:solidFill>
              </a:rPr>
              <a:t>Action items - GSF1</a:t>
            </a:r>
            <a:br>
              <a:rPr lang="en-US" sz="3200" b="1" kern="0" dirty="0" smtClean="0">
                <a:solidFill>
                  <a:schemeClr val="tx1"/>
                </a:solidFill>
              </a:rPr>
            </a:br>
            <a:endParaRPr lang="en-US" sz="3200" b="1" kern="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0022" y="1600200"/>
            <a:ext cx="8455378" cy="4114800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</a:rPr>
              <a:t>Create per-country working group (WG) on GI related to DRM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WG led by “business domain” (DRM) experts supported by technical (GIS) experts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WG should be instituted by legislation and be integrated in SDI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Encourage inter-country WG cooperation</a:t>
            </a:r>
          </a:p>
          <a:p>
            <a:r>
              <a:rPr lang="en-CA" sz="2200" dirty="0" smtClean="0">
                <a:solidFill>
                  <a:schemeClr val="tx1"/>
                </a:solidFill>
              </a:rPr>
              <a:t>Policies </a:t>
            </a:r>
            <a:r>
              <a:rPr lang="en-CA" sz="2200" dirty="0">
                <a:solidFill>
                  <a:schemeClr val="tx1"/>
                </a:solidFill>
              </a:rPr>
              <a:t>on </a:t>
            </a:r>
            <a:r>
              <a:rPr lang="en-CA" sz="2200" dirty="0" smtClean="0">
                <a:solidFill>
                  <a:schemeClr val="tx1"/>
                </a:solidFill>
              </a:rPr>
              <a:t>collaboration</a:t>
            </a:r>
            <a:r>
              <a:rPr lang="en-CA" sz="2200" dirty="0">
                <a:solidFill>
                  <a:schemeClr val="tx1"/>
                </a:solidFill>
              </a:rPr>
              <a:t>, coordination and </a:t>
            </a:r>
            <a:r>
              <a:rPr lang="en-CA" sz="2200" dirty="0" smtClean="0">
                <a:solidFill>
                  <a:schemeClr val="tx1"/>
                </a:solidFill>
              </a:rPr>
              <a:t>data acquisition and sharing are established, promoted and implemented : </a:t>
            </a:r>
            <a:r>
              <a:rPr lang="en-CA" sz="2200" b="1" dirty="0" smtClean="0">
                <a:solidFill>
                  <a:schemeClr val="tx1"/>
                </a:solidFill>
              </a:rPr>
              <a:t>open data and open standards</a:t>
            </a:r>
            <a:endParaRPr lang="en-US" sz="2200" b="1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Define roles, responsibilities, authoritative sources</a:t>
            </a:r>
          </a:p>
          <a:p>
            <a:r>
              <a:rPr lang="en-US" sz="2200" dirty="0">
                <a:solidFill>
                  <a:schemeClr val="tx1"/>
                </a:solidFill>
              </a:rPr>
              <a:t>P</a:t>
            </a:r>
            <a:r>
              <a:rPr lang="en-US" sz="2200" dirty="0" smtClean="0">
                <a:solidFill>
                  <a:schemeClr val="tx1"/>
                </a:solidFill>
              </a:rPr>
              <a:t>olicies </a:t>
            </a:r>
            <a:r>
              <a:rPr lang="en-US" sz="2200" dirty="0">
                <a:solidFill>
                  <a:schemeClr val="tx1"/>
                </a:solidFill>
              </a:rPr>
              <a:t>on data </a:t>
            </a:r>
            <a:r>
              <a:rPr lang="en-US" sz="2200" dirty="0" smtClean="0">
                <a:solidFill>
                  <a:schemeClr val="tx1"/>
                </a:solidFill>
              </a:rPr>
              <a:t>maintenance / GI strengthening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" y="-18631"/>
            <a:ext cx="2105378" cy="14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5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>
                <a:solidFill>
                  <a:schemeClr val="tx1"/>
                </a:solidFill>
              </a:rPr>
              <a:t>Action items – </a:t>
            </a:r>
            <a:r>
              <a:rPr lang="en-US" sz="3200" b="1" dirty="0" smtClean="0">
                <a:solidFill>
                  <a:schemeClr val="tx1"/>
                </a:solidFill>
              </a:rPr>
              <a:t>GSF2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0022" y="1600200"/>
            <a:ext cx="8455378" cy="4114800"/>
          </a:xfrm>
        </p:spPr>
        <p:txBody>
          <a:bodyPr/>
          <a:lstStyle/>
          <a:p>
            <a:r>
              <a:rPr lang="en-CA" sz="2200" dirty="0">
                <a:solidFill>
                  <a:schemeClr val="tx1"/>
                </a:solidFill>
              </a:rPr>
              <a:t>C</a:t>
            </a:r>
            <a:r>
              <a:rPr lang="en-CA" sz="2200" dirty="0" smtClean="0">
                <a:solidFill>
                  <a:schemeClr val="tx1"/>
                </a:solidFill>
              </a:rPr>
              <a:t>ommunication </a:t>
            </a:r>
            <a:r>
              <a:rPr lang="en-CA" sz="2200" dirty="0">
                <a:solidFill>
                  <a:schemeClr val="tx1"/>
                </a:solidFill>
              </a:rPr>
              <a:t>material understandable by politicians and public </a:t>
            </a:r>
            <a:endParaRPr lang="en-CA" sz="2200" dirty="0" smtClean="0">
              <a:solidFill>
                <a:schemeClr val="tx1"/>
              </a:solidFill>
            </a:endParaRPr>
          </a:p>
          <a:p>
            <a:r>
              <a:rPr lang="en-CA" sz="2200" dirty="0">
                <a:solidFill>
                  <a:schemeClr val="tx1"/>
                </a:solidFill>
              </a:rPr>
              <a:t>P</a:t>
            </a:r>
            <a:r>
              <a:rPr lang="en-CA" sz="2200" dirty="0" smtClean="0">
                <a:solidFill>
                  <a:schemeClr val="tx1"/>
                </a:solidFill>
              </a:rPr>
              <a:t>romote </a:t>
            </a:r>
            <a:r>
              <a:rPr lang="en-CA" sz="2200" dirty="0">
                <a:solidFill>
                  <a:schemeClr val="tx1"/>
                </a:solidFill>
              </a:rPr>
              <a:t>awareness in formal and non-formal </a:t>
            </a:r>
            <a:r>
              <a:rPr lang="en-CA" sz="2200" dirty="0" smtClean="0">
                <a:solidFill>
                  <a:schemeClr val="tx1"/>
                </a:solidFill>
              </a:rPr>
              <a:t>education settings</a:t>
            </a:r>
          </a:p>
          <a:p>
            <a:r>
              <a:rPr lang="en-CA" sz="2200" dirty="0">
                <a:solidFill>
                  <a:schemeClr val="tx1"/>
                </a:solidFill>
              </a:rPr>
              <a:t>E</a:t>
            </a:r>
            <a:r>
              <a:rPr lang="en-CA" sz="2200" dirty="0" smtClean="0">
                <a:solidFill>
                  <a:schemeClr val="tx1"/>
                </a:solidFill>
              </a:rPr>
              <a:t>xamine capacities </a:t>
            </a:r>
            <a:r>
              <a:rPr lang="en-CA" sz="2200" dirty="0">
                <a:solidFill>
                  <a:schemeClr val="tx1"/>
                </a:solidFill>
              </a:rPr>
              <a:t>of entities (private sector, education </a:t>
            </a:r>
            <a:r>
              <a:rPr lang="en-CA" sz="2200" dirty="0" smtClean="0">
                <a:solidFill>
                  <a:schemeClr val="tx1"/>
                </a:solidFill>
              </a:rPr>
              <a:t>institutions)  </a:t>
            </a:r>
            <a:r>
              <a:rPr lang="en-CA" sz="2200" dirty="0">
                <a:solidFill>
                  <a:schemeClr val="tx1"/>
                </a:solidFill>
              </a:rPr>
              <a:t>to provide training </a:t>
            </a:r>
            <a:endParaRPr lang="en-CA" sz="2200" dirty="0" smtClean="0">
              <a:solidFill>
                <a:schemeClr val="tx1"/>
              </a:solidFill>
            </a:endParaRPr>
          </a:p>
          <a:p>
            <a:r>
              <a:rPr lang="en-CA" sz="2200" dirty="0">
                <a:solidFill>
                  <a:schemeClr val="tx1"/>
                </a:solidFill>
              </a:rPr>
              <a:t>C</a:t>
            </a:r>
            <a:r>
              <a:rPr lang="en-CA" sz="2200" dirty="0" smtClean="0">
                <a:solidFill>
                  <a:schemeClr val="tx1"/>
                </a:solidFill>
              </a:rPr>
              <a:t>onduct </a:t>
            </a:r>
            <a:r>
              <a:rPr lang="en-CA" sz="2200" dirty="0">
                <a:solidFill>
                  <a:schemeClr val="tx1"/>
                </a:solidFill>
              </a:rPr>
              <a:t>capacity building </a:t>
            </a:r>
            <a:r>
              <a:rPr lang="en-CA" sz="2200" dirty="0" smtClean="0">
                <a:solidFill>
                  <a:schemeClr val="tx1"/>
                </a:solidFill>
              </a:rPr>
              <a:t>initiatives with first responders, NGOs, etc.</a:t>
            </a:r>
            <a:endParaRPr lang="en-CA" sz="2000" dirty="0" smtClean="0">
              <a:solidFill>
                <a:schemeClr val="tx1"/>
              </a:solidFill>
            </a:endParaRPr>
          </a:p>
          <a:p>
            <a:r>
              <a:rPr lang="en-CA" sz="2200" dirty="0">
                <a:solidFill>
                  <a:schemeClr val="tx1"/>
                </a:solidFill>
              </a:rPr>
              <a:t>F</a:t>
            </a:r>
            <a:r>
              <a:rPr lang="en-CA" sz="2200" dirty="0" smtClean="0">
                <a:solidFill>
                  <a:schemeClr val="tx1"/>
                </a:solidFill>
              </a:rPr>
              <a:t>oster </a:t>
            </a:r>
            <a:r>
              <a:rPr lang="en-CA" sz="2200" dirty="0">
                <a:solidFill>
                  <a:schemeClr val="tx1"/>
                </a:solidFill>
              </a:rPr>
              <a:t>development of the science </a:t>
            </a:r>
            <a:r>
              <a:rPr lang="en-CA" sz="2200" dirty="0" smtClean="0">
                <a:solidFill>
                  <a:schemeClr val="tx1"/>
                </a:solidFill>
              </a:rPr>
              <a:t>of </a:t>
            </a:r>
            <a:r>
              <a:rPr lang="en-CA" sz="2200" dirty="0">
                <a:solidFill>
                  <a:schemeClr val="tx1"/>
                </a:solidFill>
              </a:rPr>
              <a:t>vulnerability and risk reduction in academia and research </a:t>
            </a:r>
            <a:r>
              <a:rPr lang="en-CA" sz="2200" dirty="0" smtClean="0">
                <a:solidFill>
                  <a:schemeClr val="tx1"/>
                </a:solidFill>
              </a:rPr>
              <a:t>agencies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" y="-18631"/>
            <a:ext cx="2055744" cy="14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5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>
                <a:solidFill>
                  <a:schemeClr val="tx1"/>
                </a:solidFill>
              </a:rPr>
              <a:t>Action items – </a:t>
            </a:r>
            <a:r>
              <a:rPr lang="en-US" sz="3200" b="1" dirty="0" smtClean="0">
                <a:solidFill>
                  <a:schemeClr val="tx1"/>
                </a:solidFill>
              </a:rPr>
              <a:t>GSF3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0022" y="1600200"/>
            <a:ext cx="8455378" cy="4114800"/>
          </a:xfrm>
        </p:spPr>
        <p:txBody>
          <a:bodyPr/>
          <a:lstStyle/>
          <a:p>
            <a:r>
              <a:rPr lang="en-CA" sz="2200" dirty="0" smtClean="0">
                <a:solidFill>
                  <a:srgbClr val="000000"/>
                </a:solidFill>
              </a:rPr>
              <a:t>EO real-time data is made available for use when events occur (several data issues raised in survey with respect to access, usage and sharing)</a:t>
            </a:r>
          </a:p>
          <a:p>
            <a:endParaRPr lang="en-CA" sz="2200" dirty="0" smtClean="0">
              <a:solidFill>
                <a:srgbClr val="000000"/>
              </a:solidFill>
            </a:endParaRPr>
          </a:p>
          <a:p>
            <a:r>
              <a:rPr lang="en-CA" sz="2200" dirty="0" smtClean="0">
                <a:solidFill>
                  <a:srgbClr val="000000"/>
                </a:solidFill>
              </a:rPr>
              <a:t>Geospatial </a:t>
            </a:r>
            <a:r>
              <a:rPr lang="en-CA" sz="2200" dirty="0">
                <a:solidFill>
                  <a:srgbClr val="000000"/>
                </a:solidFill>
              </a:rPr>
              <a:t>databases are developed based on common standards, protocols and processes across all phases of disaster risk </a:t>
            </a:r>
            <a:r>
              <a:rPr lang="en-CA" sz="2200" dirty="0" smtClean="0">
                <a:solidFill>
                  <a:srgbClr val="000000"/>
                </a:solidFill>
              </a:rPr>
              <a:t>management</a:t>
            </a:r>
          </a:p>
          <a:p>
            <a:endParaRPr lang="en-CA" sz="2200" dirty="0">
              <a:solidFill>
                <a:srgbClr val="000000"/>
              </a:solidFill>
            </a:endParaRPr>
          </a:p>
          <a:p>
            <a:r>
              <a:rPr lang="en-CA" sz="2200" dirty="0">
                <a:solidFill>
                  <a:srgbClr val="000000"/>
                </a:solidFill>
              </a:rPr>
              <a:t>D</a:t>
            </a:r>
            <a:r>
              <a:rPr lang="en-CA" sz="2200" dirty="0" smtClean="0">
                <a:solidFill>
                  <a:srgbClr val="000000"/>
                </a:solidFill>
              </a:rPr>
              <a:t>ata </a:t>
            </a:r>
            <a:r>
              <a:rPr lang="en-CA" sz="2200" dirty="0">
                <a:solidFill>
                  <a:srgbClr val="000000"/>
                </a:solidFill>
              </a:rPr>
              <a:t>interoperability is </a:t>
            </a:r>
            <a:r>
              <a:rPr lang="en-CA" sz="2200" dirty="0" smtClean="0">
                <a:solidFill>
                  <a:srgbClr val="000000"/>
                </a:solidFill>
              </a:rPr>
              <a:t>an important </a:t>
            </a:r>
            <a:r>
              <a:rPr lang="en-CA" sz="2200" dirty="0">
                <a:solidFill>
                  <a:srgbClr val="000000"/>
                </a:solidFill>
              </a:rPr>
              <a:t>concern</a:t>
            </a:r>
            <a:endParaRPr lang="en-US" sz="2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" y="10546"/>
            <a:ext cx="2105378" cy="14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2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>
                <a:solidFill>
                  <a:schemeClr val="tx1"/>
                </a:solidFill>
              </a:rPr>
              <a:t>Action items – </a:t>
            </a:r>
            <a:r>
              <a:rPr lang="en-US" sz="3200" b="1" dirty="0" smtClean="0">
                <a:solidFill>
                  <a:schemeClr val="tx1"/>
                </a:solidFill>
              </a:rPr>
              <a:t>GSF4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0022" y="1600200"/>
            <a:ext cx="8455378" cy="4114800"/>
          </a:xfrm>
        </p:spPr>
        <p:txBody>
          <a:bodyPr/>
          <a:lstStyle/>
          <a:p>
            <a:r>
              <a:rPr lang="en-CA" sz="2200" dirty="0" smtClean="0">
                <a:solidFill>
                  <a:schemeClr val="tx1"/>
                </a:solidFill>
              </a:rPr>
              <a:t>GI facilities to </a:t>
            </a:r>
            <a:r>
              <a:rPr lang="en-CA" sz="2200" dirty="0">
                <a:solidFill>
                  <a:schemeClr val="tx1"/>
                </a:solidFill>
              </a:rPr>
              <a:t>have a common operational picture of disaster </a:t>
            </a:r>
            <a:r>
              <a:rPr lang="en-CA" sz="2200" dirty="0" smtClean="0">
                <a:solidFill>
                  <a:schemeClr val="tx1"/>
                </a:solidFill>
              </a:rPr>
              <a:t>events : </a:t>
            </a:r>
            <a:r>
              <a:rPr lang="en-CA" sz="2200" b="1" dirty="0" smtClean="0">
                <a:solidFill>
                  <a:schemeClr val="tx1"/>
                </a:solidFill>
              </a:rPr>
              <a:t>geoportal</a:t>
            </a:r>
          </a:p>
          <a:p>
            <a:r>
              <a:rPr lang="fr-CA" sz="2200" dirty="0" err="1" smtClean="0">
                <a:solidFill>
                  <a:schemeClr val="tx1"/>
                </a:solidFill>
              </a:rPr>
              <a:t>Robust</a:t>
            </a:r>
            <a:r>
              <a:rPr lang="fr-CA" sz="2200" dirty="0" smtClean="0">
                <a:solidFill>
                  <a:schemeClr val="tx1"/>
                </a:solidFill>
              </a:rPr>
              <a:t> infrastructure (</a:t>
            </a:r>
            <a:r>
              <a:rPr lang="fr-CA" sz="2200" dirty="0" err="1" smtClean="0">
                <a:solidFill>
                  <a:schemeClr val="tx1"/>
                </a:solidFill>
              </a:rPr>
              <a:t>potentially</a:t>
            </a:r>
            <a:r>
              <a:rPr lang="fr-CA" sz="2200" dirty="0" smtClean="0">
                <a:solidFill>
                  <a:schemeClr val="tx1"/>
                </a:solidFill>
              </a:rPr>
              <a:t> cloud-</a:t>
            </a:r>
            <a:r>
              <a:rPr lang="fr-CA" sz="2200" dirty="0" err="1" smtClean="0">
                <a:solidFill>
                  <a:schemeClr val="tx1"/>
                </a:solidFill>
              </a:rPr>
              <a:t>based</a:t>
            </a:r>
            <a:r>
              <a:rPr lang="fr-CA" sz="2200" dirty="0" smtClean="0">
                <a:solidFill>
                  <a:schemeClr val="tx1"/>
                </a:solidFill>
              </a:rPr>
              <a:t>) to </a:t>
            </a:r>
            <a:r>
              <a:rPr lang="fr-CA" sz="2200" dirty="0" err="1" smtClean="0">
                <a:solidFill>
                  <a:schemeClr val="tx1"/>
                </a:solidFill>
              </a:rPr>
              <a:t>ensure</a:t>
            </a:r>
            <a:r>
              <a:rPr lang="fr-CA" sz="2200" dirty="0" smtClean="0">
                <a:solidFill>
                  <a:schemeClr val="tx1"/>
                </a:solidFill>
              </a:rPr>
              <a:t> </a:t>
            </a:r>
            <a:r>
              <a:rPr lang="fr-CA" sz="2200" dirty="0" err="1" smtClean="0">
                <a:solidFill>
                  <a:schemeClr val="tx1"/>
                </a:solidFill>
              </a:rPr>
              <a:t>resilience</a:t>
            </a:r>
            <a:r>
              <a:rPr lang="fr-CA" sz="2200" dirty="0" smtClean="0">
                <a:solidFill>
                  <a:schemeClr val="tx1"/>
                </a:solidFill>
              </a:rPr>
              <a:t> and </a:t>
            </a:r>
            <a:r>
              <a:rPr lang="fr-CA" sz="2200" dirty="0" err="1" smtClean="0">
                <a:solidFill>
                  <a:schemeClr val="tx1"/>
                </a:solidFill>
              </a:rPr>
              <a:t>scalability</a:t>
            </a:r>
            <a:r>
              <a:rPr lang="fr-CA" sz="2200" dirty="0" smtClean="0">
                <a:solidFill>
                  <a:schemeClr val="tx1"/>
                </a:solidFill>
              </a:rPr>
              <a:t> </a:t>
            </a:r>
            <a:r>
              <a:rPr lang="fr-CA" sz="2200" dirty="0" err="1" smtClean="0">
                <a:solidFill>
                  <a:schemeClr val="tx1"/>
                </a:solidFill>
              </a:rPr>
              <a:t>during</a:t>
            </a:r>
            <a:r>
              <a:rPr lang="fr-CA" sz="2200" dirty="0" smtClean="0">
                <a:solidFill>
                  <a:schemeClr val="tx1"/>
                </a:solidFill>
              </a:rPr>
              <a:t> an </a:t>
            </a:r>
            <a:r>
              <a:rPr lang="fr-CA" sz="2200" dirty="0" err="1" smtClean="0">
                <a:solidFill>
                  <a:schemeClr val="tx1"/>
                </a:solidFill>
              </a:rPr>
              <a:t>event</a:t>
            </a:r>
            <a:endParaRPr lang="fr-CA" sz="2200" dirty="0" smtClean="0">
              <a:solidFill>
                <a:schemeClr val="tx1"/>
              </a:solidFill>
            </a:endParaRPr>
          </a:p>
          <a:p>
            <a:r>
              <a:rPr lang="fr-CA" sz="2200" dirty="0" smtClean="0">
                <a:solidFill>
                  <a:schemeClr val="tx1"/>
                </a:solidFill>
              </a:rPr>
              <a:t>Look </a:t>
            </a:r>
            <a:r>
              <a:rPr lang="fr-CA" sz="2200" dirty="0" err="1" smtClean="0">
                <a:solidFill>
                  <a:schemeClr val="tx1"/>
                </a:solidFill>
              </a:rPr>
              <a:t>into</a:t>
            </a:r>
            <a:r>
              <a:rPr lang="fr-CA" sz="2200" dirty="0" smtClean="0">
                <a:solidFill>
                  <a:schemeClr val="tx1"/>
                </a:solidFill>
              </a:rPr>
              <a:t> </a:t>
            </a:r>
            <a:r>
              <a:rPr lang="fr-CA" sz="2200" dirty="0" err="1" smtClean="0">
                <a:solidFill>
                  <a:schemeClr val="tx1"/>
                </a:solidFill>
              </a:rPr>
              <a:t>possibility</a:t>
            </a:r>
            <a:r>
              <a:rPr lang="fr-CA" sz="2200" dirty="0" smtClean="0">
                <a:solidFill>
                  <a:schemeClr val="tx1"/>
                </a:solidFill>
              </a:rPr>
              <a:t> of sharing infrastructure/</a:t>
            </a:r>
            <a:r>
              <a:rPr lang="fr-CA" sz="2200" dirty="0" err="1" smtClean="0">
                <a:solidFill>
                  <a:schemeClr val="tx1"/>
                </a:solidFill>
              </a:rPr>
              <a:t>systems</a:t>
            </a:r>
            <a:r>
              <a:rPr lang="fr-CA" sz="2200" dirty="0" smtClean="0">
                <a:solidFill>
                  <a:schemeClr val="tx1"/>
                </a:solidFill>
              </a:rPr>
              <a:t> on a </a:t>
            </a:r>
            <a:r>
              <a:rPr lang="fr-CA" sz="2200" dirty="0" err="1" smtClean="0">
                <a:solidFill>
                  <a:schemeClr val="tx1"/>
                </a:solidFill>
              </a:rPr>
              <a:t>regional</a:t>
            </a:r>
            <a:r>
              <a:rPr lang="fr-CA" sz="2200" dirty="0" smtClean="0">
                <a:solidFill>
                  <a:schemeClr val="tx1"/>
                </a:solidFill>
              </a:rPr>
              <a:t> basis or </a:t>
            </a:r>
            <a:r>
              <a:rPr lang="fr-CA" sz="2200" dirty="0" err="1" smtClean="0">
                <a:solidFill>
                  <a:schemeClr val="tx1"/>
                </a:solidFill>
              </a:rPr>
              <a:t>with</a:t>
            </a:r>
            <a:r>
              <a:rPr lang="fr-CA" sz="2200" dirty="0" smtClean="0">
                <a:solidFill>
                  <a:schemeClr val="tx1"/>
                </a:solidFill>
              </a:rPr>
              <a:t> </a:t>
            </a:r>
            <a:r>
              <a:rPr lang="fr-CA" sz="2200" dirty="0" err="1" smtClean="0">
                <a:solidFill>
                  <a:schemeClr val="tx1"/>
                </a:solidFill>
              </a:rPr>
              <a:t>other</a:t>
            </a:r>
            <a:r>
              <a:rPr lang="fr-CA" sz="2200" dirty="0" smtClean="0">
                <a:solidFill>
                  <a:schemeClr val="tx1"/>
                </a:solidFill>
              </a:rPr>
              <a:t> countries or UN </a:t>
            </a:r>
            <a:r>
              <a:rPr lang="fr-CA" sz="2200" dirty="0" err="1" smtClean="0">
                <a:solidFill>
                  <a:schemeClr val="tx1"/>
                </a:solidFill>
              </a:rPr>
              <a:t>agencies</a:t>
            </a:r>
            <a:endParaRPr lang="fr-CA" sz="2200" dirty="0" smtClean="0">
              <a:solidFill>
                <a:schemeClr val="tx1"/>
              </a:solidFill>
            </a:endParaRPr>
          </a:p>
          <a:p>
            <a:r>
              <a:rPr lang="fr-CA" sz="2200" dirty="0" err="1">
                <a:solidFill>
                  <a:schemeClr val="tx1"/>
                </a:solidFill>
              </a:rPr>
              <a:t>E</a:t>
            </a:r>
            <a:r>
              <a:rPr lang="fr-CA" sz="2200" dirty="0" err="1" smtClean="0">
                <a:solidFill>
                  <a:schemeClr val="tx1"/>
                </a:solidFill>
              </a:rPr>
              <a:t>nsure</a:t>
            </a:r>
            <a:r>
              <a:rPr lang="fr-CA" sz="2200" dirty="0" smtClean="0">
                <a:solidFill>
                  <a:schemeClr val="tx1"/>
                </a:solidFill>
              </a:rPr>
              <a:t> data and services are </a:t>
            </a:r>
            <a:r>
              <a:rPr lang="fr-CA" sz="2200" dirty="0" err="1" smtClean="0">
                <a:solidFill>
                  <a:schemeClr val="tx1"/>
                </a:solidFill>
              </a:rPr>
              <a:t>available</a:t>
            </a:r>
            <a:r>
              <a:rPr lang="fr-CA" sz="2200" dirty="0" smtClean="0">
                <a:solidFill>
                  <a:schemeClr val="tx1"/>
                </a:solidFill>
              </a:rPr>
              <a:t> on mobile </a:t>
            </a:r>
            <a:r>
              <a:rPr lang="fr-CA" sz="2200" dirty="0" err="1" smtClean="0">
                <a:solidFill>
                  <a:schemeClr val="tx1"/>
                </a:solidFill>
              </a:rPr>
              <a:t>devices</a:t>
            </a:r>
            <a:r>
              <a:rPr lang="fr-CA" sz="2200" dirty="0" smtClean="0">
                <a:solidFill>
                  <a:schemeClr val="tx1"/>
                </a:solidFill>
              </a:rPr>
              <a:t> : </a:t>
            </a:r>
            <a:r>
              <a:rPr lang="fr-CA" sz="2200" b="1" dirty="0" smtClean="0">
                <a:solidFill>
                  <a:schemeClr val="tx1"/>
                </a:solidFill>
              </a:rPr>
              <a:t>responsive design</a:t>
            </a:r>
          </a:p>
          <a:p>
            <a:r>
              <a:rPr lang="fr-CA" sz="2200" dirty="0" err="1" smtClean="0">
                <a:solidFill>
                  <a:schemeClr val="tx1"/>
                </a:solidFill>
              </a:rPr>
              <a:t>Again</a:t>
            </a:r>
            <a:r>
              <a:rPr lang="fr-CA" sz="2200" dirty="0" smtClean="0">
                <a:solidFill>
                  <a:schemeClr val="tx1"/>
                </a:solidFill>
              </a:rPr>
              <a:t> : </a:t>
            </a:r>
            <a:r>
              <a:rPr lang="fr-CA" sz="2200" dirty="0" err="1" smtClean="0">
                <a:solidFill>
                  <a:schemeClr val="tx1"/>
                </a:solidFill>
              </a:rPr>
              <a:t>interoperability</a:t>
            </a:r>
            <a:r>
              <a:rPr lang="fr-CA" sz="2200" dirty="0" smtClean="0">
                <a:solidFill>
                  <a:schemeClr val="tx1"/>
                </a:solidFill>
              </a:rPr>
              <a:t> </a:t>
            </a:r>
            <a:r>
              <a:rPr lang="fr-CA" sz="2200" dirty="0" err="1" smtClean="0">
                <a:solidFill>
                  <a:schemeClr val="tx1"/>
                </a:solidFill>
              </a:rPr>
              <a:t>is</a:t>
            </a:r>
            <a:r>
              <a:rPr lang="fr-CA" sz="2200" dirty="0" smtClean="0">
                <a:solidFill>
                  <a:schemeClr val="tx1"/>
                </a:solidFill>
              </a:rPr>
              <a:t> a major </a:t>
            </a:r>
            <a:r>
              <a:rPr lang="fr-CA" sz="2200" dirty="0" err="1" smtClean="0">
                <a:solidFill>
                  <a:schemeClr val="tx1"/>
                </a:solidFill>
              </a:rPr>
              <a:t>concern</a:t>
            </a:r>
            <a:endParaRPr lang="en-CA" sz="2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9" y="-18631"/>
            <a:ext cx="1953004" cy="14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29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>
                <a:solidFill>
                  <a:schemeClr val="tx1"/>
                </a:solidFill>
              </a:rPr>
              <a:t>Action items – </a:t>
            </a:r>
            <a:r>
              <a:rPr lang="en-US" sz="3200" b="1" dirty="0" smtClean="0">
                <a:solidFill>
                  <a:schemeClr val="tx1"/>
                </a:solidFill>
              </a:rPr>
              <a:t>GSF5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0022" y="1676400"/>
            <a:ext cx="8455378" cy="4114800"/>
          </a:xfrm>
        </p:spPr>
        <p:txBody>
          <a:bodyPr/>
          <a:lstStyle/>
          <a:p>
            <a:r>
              <a:rPr lang="en-CA" sz="2200" dirty="0" smtClean="0">
                <a:solidFill>
                  <a:srgbClr val="000000"/>
                </a:solidFill>
              </a:rPr>
              <a:t>Ensure properly trained personnel is available on short notice</a:t>
            </a:r>
          </a:p>
          <a:p>
            <a:endParaRPr lang="en-CA" sz="2200" dirty="0" smtClean="0">
              <a:solidFill>
                <a:srgbClr val="000000"/>
              </a:solidFill>
            </a:endParaRPr>
          </a:p>
          <a:p>
            <a:r>
              <a:rPr lang="fr-CA" sz="2200" dirty="0" err="1">
                <a:solidFill>
                  <a:srgbClr val="000000"/>
                </a:solidFill>
              </a:rPr>
              <a:t>I</a:t>
            </a:r>
            <a:r>
              <a:rPr lang="fr-CA" sz="2200" dirty="0" err="1" smtClean="0">
                <a:solidFill>
                  <a:srgbClr val="000000"/>
                </a:solidFill>
              </a:rPr>
              <a:t>dea</a:t>
            </a:r>
            <a:r>
              <a:rPr lang="fr-CA" sz="2200" dirty="0" smtClean="0">
                <a:solidFill>
                  <a:srgbClr val="000000"/>
                </a:solidFill>
              </a:rPr>
              <a:t> of </a:t>
            </a:r>
            <a:r>
              <a:rPr lang="fr-CA" sz="2200" dirty="0" err="1" smtClean="0">
                <a:solidFill>
                  <a:srgbClr val="000000"/>
                </a:solidFill>
              </a:rPr>
              <a:t>shared</a:t>
            </a:r>
            <a:r>
              <a:rPr lang="fr-CA" sz="2200" dirty="0" smtClean="0">
                <a:solidFill>
                  <a:srgbClr val="000000"/>
                </a:solidFill>
              </a:rPr>
              <a:t> </a:t>
            </a:r>
            <a:r>
              <a:rPr lang="fr-CA" sz="2200" dirty="0" err="1" smtClean="0">
                <a:solidFill>
                  <a:srgbClr val="000000"/>
                </a:solidFill>
              </a:rPr>
              <a:t>resources</a:t>
            </a:r>
            <a:r>
              <a:rPr lang="fr-CA" sz="2200" dirty="0" smtClean="0">
                <a:solidFill>
                  <a:srgbClr val="000000"/>
                </a:solidFill>
              </a:rPr>
              <a:t> </a:t>
            </a:r>
            <a:r>
              <a:rPr lang="fr-CA" sz="2200" dirty="0" err="1" smtClean="0">
                <a:solidFill>
                  <a:srgbClr val="000000"/>
                </a:solidFill>
              </a:rPr>
              <a:t>among</a:t>
            </a:r>
            <a:r>
              <a:rPr lang="fr-CA" sz="2200" dirty="0" smtClean="0">
                <a:solidFill>
                  <a:srgbClr val="000000"/>
                </a:solidFill>
              </a:rPr>
              <a:t> countries </a:t>
            </a:r>
            <a:r>
              <a:rPr lang="fr-CA" sz="2200" dirty="0" err="1" smtClean="0">
                <a:solidFill>
                  <a:srgbClr val="000000"/>
                </a:solidFill>
              </a:rPr>
              <a:t>that</a:t>
            </a:r>
            <a:r>
              <a:rPr lang="fr-CA" sz="2200" dirty="0" smtClean="0">
                <a:solidFill>
                  <a:srgbClr val="000000"/>
                </a:solidFill>
              </a:rPr>
              <a:t> </a:t>
            </a:r>
            <a:r>
              <a:rPr lang="fr-CA" sz="2200" dirty="0" err="1" smtClean="0">
                <a:solidFill>
                  <a:srgbClr val="000000"/>
                </a:solidFill>
              </a:rPr>
              <a:t>could</a:t>
            </a:r>
            <a:r>
              <a:rPr lang="fr-CA" sz="2200" dirty="0" smtClean="0">
                <a:solidFill>
                  <a:srgbClr val="000000"/>
                </a:solidFill>
              </a:rPr>
              <a:t> </a:t>
            </a:r>
            <a:r>
              <a:rPr lang="fr-CA" sz="2200" dirty="0" err="1" smtClean="0">
                <a:solidFill>
                  <a:srgbClr val="000000"/>
                </a:solidFill>
              </a:rPr>
              <a:t>be</a:t>
            </a:r>
            <a:r>
              <a:rPr lang="fr-CA" sz="2200" dirty="0" smtClean="0">
                <a:solidFill>
                  <a:srgbClr val="000000"/>
                </a:solidFill>
              </a:rPr>
              <a:t> </a:t>
            </a:r>
            <a:r>
              <a:rPr lang="fr-CA" sz="2200" dirty="0" err="1" smtClean="0">
                <a:solidFill>
                  <a:srgbClr val="000000"/>
                </a:solidFill>
              </a:rPr>
              <a:t>called</a:t>
            </a:r>
            <a:r>
              <a:rPr lang="fr-CA" sz="2200" dirty="0" smtClean="0">
                <a:solidFill>
                  <a:srgbClr val="000000"/>
                </a:solidFill>
              </a:rPr>
              <a:t> on </a:t>
            </a:r>
            <a:r>
              <a:rPr lang="fr-CA" sz="2200" dirty="0" err="1" smtClean="0">
                <a:solidFill>
                  <a:srgbClr val="000000"/>
                </a:solidFill>
              </a:rPr>
              <a:t>specific</a:t>
            </a:r>
            <a:r>
              <a:rPr lang="fr-CA" sz="2200" dirty="0" smtClean="0">
                <a:solidFill>
                  <a:srgbClr val="000000"/>
                </a:solidFill>
              </a:rPr>
              <a:t> </a:t>
            </a:r>
            <a:r>
              <a:rPr lang="fr-CA" sz="2200" dirty="0" err="1" smtClean="0">
                <a:solidFill>
                  <a:srgbClr val="000000"/>
                </a:solidFill>
              </a:rPr>
              <a:t>events</a:t>
            </a:r>
            <a:endParaRPr lang="fr-CA" sz="2200" dirty="0" smtClean="0">
              <a:solidFill>
                <a:srgbClr val="000000"/>
              </a:solidFill>
            </a:endParaRPr>
          </a:p>
          <a:p>
            <a:endParaRPr lang="fr-CA" sz="2200" dirty="0" smtClean="0">
              <a:solidFill>
                <a:srgbClr val="000000"/>
              </a:solidFill>
            </a:endParaRPr>
          </a:p>
          <a:p>
            <a:r>
              <a:rPr lang="fr-CA" sz="2200" dirty="0">
                <a:solidFill>
                  <a:srgbClr val="000000"/>
                </a:solidFill>
              </a:rPr>
              <a:t>F</a:t>
            </a:r>
            <a:r>
              <a:rPr lang="fr-CA" sz="2200" dirty="0" smtClean="0">
                <a:solidFill>
                  <a:srgbClr val="000000"/>
                </a:solidFill>
              </a:rPr>
              <a:t>oster Best Practices, </a:t>
            </a:r>
            <a:r>
              <a:rPr lang="fr-CA" sz="2200" dirty="0" err="1" smtClean="0">
                <a:solidFill>
                  <a:srgbClr val="000000"/>
                </a:solidFill>
              </a:rPr>
              <a:t>especially</a:t>
            </a:r>
            <a:r>
              <a:rPr lang="fr-CA" sz="2200" dirty="0" smtClean="0">
                <a:solidFill>
                  <a:srgbClr val="000000"/>
                </a:solidFill>
              </a:rPr>
              <a:t> </a:t>
            </a:r>
            <a:r>
              <a:rPr lang="fr-CA" sz="2200" dirty="0" err="1" smtClean="0">
                <a:solidFill>
                  <a:srgbClr val="000000"/>
                </a:solidFill>
              </a:rPr>
              <a:t>Communities</a:t>
            </a:r>
            <a:r>
              <a:rPr lang="fr-CA" sz="2200" dirty="0" smtClean="0">
                <a:solidFill>
                  <a:srgbClr val="000000"/>
                </a:solidFill>
              </a:rPr>
              <a:t> of Practice</a:t>
            </a:r>
            <a:endParaRPr lang="en-CA" sz="22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" y="-18631"/>
            <a:ext cx="2069842" cy="14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2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>
                <a:solidFill>
                  <a:schemeClr val="tx1"/>
                </a:solidFill>
              </a:rPr>
              <a:t>Gap Analysis - Summary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50562"/>
              </p:ext>
            </p:extLst>
          </p:nvPr>
        </p:nvGraphicFramePr>
        <p:xfrm>
          <a:off x="0" y="1447799"/>
          <a:ext cx="9144000" cy="1942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9306">
                  <a:extLst>
                    <a:ext uri="{9D8B030D-6E8A-4147-A177-3AD203B41FA5}">
                      <a16:colId xmlns:a16="http://schemas.microsoft.com/office/drawing/2014/main" val="1110260598"/>
                    </a:ext>
                  </a:extLst>
                </a:gridCol>
                <a:gridCol w="1399409">
                  <a:extLst>
                    <a:ext uri="{9D8B030D-6E8A-4147-A177-3AD203B41FA5}">
                      <a16:colId xmlns:a16="http://schemas.microsoft.com/office/drawing/2014/main" val="532887869"/>
                    </a:ext>
                  </a:extLst>
                </a:gridCol>
                <a:gridCol w="1294152">
                  <a:extLst>
                    <a:ext uri="{9D8B030D-6E8A-4147-A177-3AD203B41FA5}">
                      <a16:colId xmlns:a16="http://schemas.microsoft.com/office/drawing/2014/main" val="1493247493"/>
                    </a:ext>
                  </a:extLst>
                </a:gridCol>
                <a:gridCol w="1289370">
                  <a:extLst>
                    <a:ext uri="{9D8B030D-6E8A-4147-A177-3AD203B41FA5}">
                      <a16:colId xmlns:a16="http://schemas.microsoft.com/office/drawing/2014/main" val="1946749064"/>
                    </a:ext>
                  </a:extLst>
                </a:gridCol>
                <a:gridCol w="1291763">
                  <a:extLst>
                    <a:ext uri="{9D8B030D-6E8A-4147-A177-3AD203B41FA5}">
                      <a16:colId xmlns:a16="http://schemas.microsoft.com/office/drawing/2014/main" val="727351878"/>
                    </a:ext>
                  </a:extLst>
                </a:gridCol>
              </a:tblGrid>
              <a:tr h="5550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</a:rPr>
                        <a:t>GSF priority areas for action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North America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Caribbean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Central America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South America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745241"/>
                  </a:ext>
                </a:extLst>
              </a:tr>
              <a:tr h="277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Governance and Policies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731904"/>
                  </a:ext>
                </a:extLst>
              </a:tr>
              <a:tr h="277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smtClean="0">
                          <a:solidFill>
                            <a:schemeClr val="tx1"/>
                          </a:solidFill>
                          <a:effectLst/>
                        </a:rPr>
                        <a:t>Awareness Raising and Capacity Building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910389"/>
                  </a:ext>
                </a:extLst>
              </a:tr>
              <a:tr h="277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Management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127669"/>
                  </a:ext>
                </a:extLst>
              </a:tr>
              <a:tr h="277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chemeClr val="tx1"/>
                          </a:solidFill>
                          <a:effectLst/>
                        </a:rPr>
                        <a:t>Common Infrastructure and Services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140694"/>
                  </a:ext>
                </a:extLst>
              </a:tr>
              <a:tr h="277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Resource Mobilization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838932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3390543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Interpretation </a:t>
            </a:r>
            <a:r>
              <a:rPr lang="en-CA" dirty="0" smtClean="0"/>
              <a:t>hints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i="1" dirty="0" smtClean="0"/>
              <a:t>Governance </a:t>
            </a:r>
            <a:r>
              <a:rPr lang="en-CA" sz="1600" i="1" dirty="0"/>
              <a:t>and </a:t>
            </a:r>
            <a:r>
              <a:rPr lang="en-CA" sz="1600" i="1" dirty="0" smtClean="0"/>
              <a:t>Policies</a:t>
            </a:r>
            <a:r>
              <a:rPr lang="en-CA" sz="1600" dirty="0" smtClean="0"/>
              <a:t>: collaboration</a:t>
            </a:r>
            <a:r>
              <a:rPr lang="en-CA" sz="1600" dirty="0"/>
              <a:t>, information sharing, </a:t>
            </a:r>
            <a:r>
              <a:rPr lang="en-CA" sz="1600" dirty="0" smtClean="0"/>
              <a:t>roles </a:t>
            </a:r>
            <a:r>
              <a:rPr lang="en-CA" sz="1600" dirty="0"/>
              <a:t>and </a:t>
            </a:r>
            <a:r>
              <a:rPr lang="en-CA" sz="1600" dirty="0" smtClean="0"/>
              <a:t>responsibilities, geospatial </a:t>
            </a:r>
            <a:r>
              <a:rPr lang="en-CA" sz="1600" dirty="0"/>
              <a:t>information </a:t>
            </a:r>
            <a:r>
              <a:rPr lang="en-CA" sz="1600" dirty="0" smtClean="0"/>
              <a:t>standards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i="1" dirty="0" smtClean="0"/>
              <a:t>Awareness </a:t>
            </a:r>
            <a:r>
              <a:rPr lang="en-CA" sz="1600" i="1" dirty="0"/>
              <a:t>Raising and Capacity </a:t>
            </a:r>
            <a:r>
              <a:rPr lang="en-CA" sz="1600" i="1" dirty="0" smtClean="0"/>
              <a:t>Building</a:t>
            </a:r>
            <a:r>
              <a:rPr lang="en-CA" sz="1600" dirty="0" smtClean="0"/>
              <a:t>: training </a:t>
            </a:r>
            <a:r>
              <a:rPr lang="en-CA" sz="1600" dirty="0"/>
              <a:t>and education, VGI,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i="1" dirty="0" smtClean="0"/>
              <a:t>Data Management</a:t>
            </a:r>
            <a:r>
              <a:rPr lang="en-CA" sz="1600" dirty="0" smtClean="0"/>
              <a:t>: </a:t>
            </a:r>
            <a:r>
              <a:rPr lang="en-CA" sz="1600" dirty="0"/>
              <a:t>continued management of </a:t>
            </a:r>
            <a:r>
              <a:rPr lang="en-CA" sz="1600" dirty="0" smtClean="0"/>
              <a:t>geospatial </a:t>
            </a:r>
            <a:r>
              <a:rPr lang="en-CA" sz="1600" dirty="0" err="1" smtClean="0"/>
              <a:t>datastores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i="1" dirty="0" smtClean="0"/>
              <a:t>Common </a:t>
            </a:r>
            <a:r>
              <a:rPr lang="en-CA" sz="1600" i="1" dirty="0"/>
              <a:t>Infrastructure and </a:t>
            </a:r>
            <a:r>
              <a:rPr lang="en-CA" sz="1600" i="1" dirty="0" smtClean="0"/>
              <a:t>Services</a:t>
            </a:r>
            <a:r>
              <a:rPr lang="en-CA" sz="1600" dirty="0" smtClean="0"/>
              <a:t>: interoperability </a:t>
            </a:r>
            <a:r>
              <a:rPr lang="en-CA" sz="1600" dirty="0"/>
              <a:t>and </a:t>
            </a:r>
            <a:r>
              <a:rPr lang="en-CA" sz="1600" dirty="0" smtClean="0"/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i="1" dirty="0" smtClean="0"/>
              <a:t>Resource Mobilization</a:t>
            </a:r>
            <a:r>
              <a:rPr lang="en-CA" sz="1600" dirty="0" smtClean="0"/>
              <a:t>: fast deployment of trained </a:t>
            </a:r>
            <a:r>
              <a:rPr lang="en-CA" sz="1600" dirty="0"/>
              <a:t>human resources and general </a:t>
            </a:r>
            <a:r>
              <a:rPr lang="en-CA" sz="1600" dirty="0" smtClean="0"/>
              <a:t>resources</a:t>
            </a:r>
            <a:endParaRPr lang="en-CA" sz="16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914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FF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2400" b="1" kern="0" dirty="0" smtClean="0">
                <a:solidFill>
                  <a:schemeClr val="tx1"/>
                </a:solidFill>
              </a:rPr>
              <a:t>Low (small gap) to High (large gap)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1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Future Work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Survey considerations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survey </a:t>
            </a:r>
            <a:r>
              <a:rPr lang="en-US" sz="1400" dirty="0">
                <a:solidFill>
                  <a:schemeClr val="tx1"/>
                </a:solidFill>
              </a:rPr>
              <a:t>questions should be better aligned on detailed breakdown of the five GSF areas for </a:t>
            </a:r>
            <a:r>
              <a:rPr lang="en-US" sz="1400" dirty="0" smtClean="0">
                <a:solidFill>
                  <a:schemeClr val="tx1"/>
                </a:solidFill>
              </a:rPr>
              <a:t>action; </a:t>
            </a:r>
            <a:r>
              <a:rPr lang="en-US" sz="1400" dirty="0">
                <a:solidFill>
                  <a:schemeClr val="tx1"/>
                </a:solidFill>
              </a:rPr>
              <a:t>benefit </a:t>
            </a:r>
            <a:r>
              <a:rPr lang="en-US" sz="1400" dirty="0" smtClean="0">
                <a:solidFill>
                  <a:schemeClr val="tx1"/>
                </a:solidFill>
              </a:rPr>
              <a:t>: easier comparisons between survey answers in the future</a:t>
            </a:r>
          </a:p>
          <a:p>
            <a:pPr lvl="1"/>
            <a:r>
              <a:rPr lang="en-CA" sz="1400" dirty="0" smtClean="0">
                <a:solidFill>
                  <a:schemeClr val="tx1"/>
                </a:solidFill>
              </a:rPr>
              <a:t>questions </a:t>
            </a:r>
            <a:r>
              <a:rPr lang="en-CA" sz="1400" dirty="0">
                <a:solidFill>
                  <a:schemeClr val="tx1"/>
                </a:solidFill>
              </a:rPr>
              <a:t>should be worded so as to be applicable to all countries, even those without an </a:t>
            </a:r>
            <a:r>
              <a:rPr lang="en-CA" sz="1400" dirty="0" smtClean="0">
                <a:solidFill>
                  <a:schemeClr val="tx1"/>
                </a:solidFill>
              </a:rPr>
              <a:t>SDI</a:t>
            </a:r>
          </a:p>
          <a:p>
            <a:pPr lvl="1"/>
            <a:r>
              <a:rPr lang="fr-CA" sz="1400" dirty="0" err="1">
                <a:solidFill>
                  <a:schemeClr val="tx1"/>
                </a:solidFill>
              </a:rPr>
              <a:t>d</a:t>
            </a:r>
            <a:r>
              <a:rPr lang="fr-CA" sz="1400" dirty="0" err="1" smtClean="0">
                <a:solidFill>
                  <a:schemeClr val="tx1"/>
                </a:solidFill>
              </a:rPr>
              <a:t>omains</a:t>
            </a:r>
            <a:r>
              <a:rPr lang="fr-CA" sz="1400" dirty="0" smtClean="0">
                <a:solidFill>
                  <a:schemeClr val="tx1"/>
                </a:solidFill>
              </a:rPr>
              <a:t> of </a:t>
            </a:r>
            <a:r>
              <a:rPr lang="fr-CA" sz="1400" dirty="0" err="1" smtClean="0">
                <a:solidFill>
                  <a:schemeClr val="tx1"/>
                </a:solidFill>
              </a:rPr>
              <a:t>answer</a:t>
            </a:r>
            <a:r>
              <a:rPr lang="fr-CA" sz="1400" dirty="0" smtClean="0">
                <a:solidFill>
                  <a:schemeClr val="tx1"/>
                </a:solidFill>
              </a:rPr>
              <a:t> </a:t>
            </a:r>
            <a:r>
              <a:rPr lang="fr-CA" sz="1400" dirty="0" err="1" smtClean="0">
                <a:solidFill>
                  <a:schemeClr val="tx1"/>
                </a:solidFill>
              </a:rPr>
              <a:t>should</a:t>
            </a:r>
            <a:r>
              <a:rPr lang="fr-CA" sz="1400" dirty="0" smtClean="0">
                <a:solidFill>
                  <a:schemeClr val="tx1"/>
                </a:solidFill>
              </a:rPr>
              <a:t> </a:t>
            </a:r>
            <a:r>
              <a:rPr lang="fr-CA" sz="1400" dirty="0" err="1" smtClean="0">
                <a:solidFill>
                  <a:schemeClr val="tx1"/>
                </a:solidFill>
              </a:rPr>
              <a:t>be</a:t>
            </a:r>
            <a:r>
              <a:rPr lang="fr-CA" sz="1400" dirty="0" smtClean="0">
                <a:solidFill>
                  <a:schemeClr val="tx1"/>
                </a:solidFill>
              </a:rPr>
              <a:t> </a:t>
            </a:r>
            <a:r>
              <a:rPr lang="fr-CA" sz="1400" dirty="0" err="1" smtClean="0">
                <a:solidFill>
                  <a:schemeClr val="tx1"/>
                </a:solidFill>
              </a:rPr>
              <a:t>thought</a:t>
            </a:r>
            <a:r>
              <a:rPr lang="fr-CA" sz="1400" dirty="0" smtClean="0">
                <a:solidFill>
                  <a:schemeClr val="tx1"/>
                </a:solidFill>
              </a:rPr>
              <a:t> </a:t>
            </a:r>
            <a:r>
              <a:rPr lang="fr-CA" sz="1400" dirty="0" err="1" smtClean="0">
                <a:solidFill>
                  <a:schemeClr val="tx1"/>
                </a:solidFill>
              </a:rPr>
              <a:t>so</a:t>
            </a:r>
            <a:r>
              <a:rPr lang="fr-CA" sz="1400" dirty="0" smtClean="0">
                <a:solidFill>
                  <a:schemeClr val="tx1"/>
                </a:solidFill>
              </a:rPr>
              <a:t> as to </a:t>
            </a:r>
            <a:r>
              <a:rPr lang="fr-CA" sz="1400" dirty="0" err="1" smtClean="0">
                <a:solidFill>
                  <a:schemeClr val="tx1"/>
                </a:solidFill>
              </a:rPr>
              <a:t>minimize</a:t>
            </a:r>
            <a:r>
              <a:rPr lang="fr-CA" sz="1400" dirty="0" smtClean="0">
                <a:solidFill>
                  <a:schemeClr val="tx1"/>
                </a:solidFill>
              </a:rPr>
              <a:t> free </a:t>
            </a:r>
            <a:r>
              <a:rPr lang="fr-CA" sz="1400" dirty="0" err="1" smtClean="0">
                <a:solidFill>
                  <a:schemeClr val="tx1"/>
                </a:solidFill>
              </a:rPr>
              <a:t>form</a:t>
            </a:r>
            <a:r>
              <a:rPr lang="fr-CA" sz="1400" dirty="0" smtClean="0">
                <a:solidFill>
                  <a:schemeClr val="tx1"/>
                </a:solidFill>
              </a:rPr>
              <a:t> </a:t>
            </a:r>
            <a:r>
              <a:rPr lang="fr-CA" sz="1400" dirty="0" err="1" smtClean="0">
                <a:solidFill>
                  <a:schemeClr val="tx1"/>
                </a:solidFill>
              </a:rPr>
              <a:t>text</a:t>
            </a:r>
            <a:r>
              <a:rPr lang="fr-CA" sz="1400" dirty="0" smtClean="0">
                <a:solidFill>
                  <a:schemeClr val="tx1"/>
                </a:solidFill>
              </a:rPr>
              <a:t>; </a:t>
            </a:r>
            <a:r>
              <a:rPr lang="fr-CA" sz="1400" dirty="0" err="1" smtClean="0">
                <a:solidFill>
                  <a:schemeClr val="tx1"/>
                </a:solidFill>
              </a:rPr>
              <a:t>benefit</a:t>
            </a:r>
            <a:r>
              <a:rPr lang="fr-CA" sz="1400" dirty="0" smtClean="0">
                <a:solidFill>
                  <a:schemeClr val="tx1"/>
                </a:solidFill>
              </a:rPr>
              <a:t> : </a:t>
            </a:r>
            <a:r>
              <a:rPr lang="fr-CA" sz="1400" dirty="0" err="1" smtClean="0">
                <a:solidFill>
                  <a:schemeClr val="tx1"/>
                </a:solidFill>
              </a:rPr>
              <a:t>answers</a:t>
            </a:r>
            <a:r>
              <a:rPr lang="fr-CA" sz="1400" dirty="0" smtClean="0">
                <a:solidFill>
                  <a:schemeClr val="tx1"/>
                </a:solidFill>
              </a:rPr>
              <a:t> are </a:t>
            </a:r>
            <a:r>
              <a:rPr lang="fr-CA" sz="1400" dirty="0" err="1" smtClean="0">
                <a:solidFill>
                  <a:schemeClr val="tx1"/>
                </a:solidFill>
              </a:rPr>
              <a:t>easier</a:t>
            </a:r>
            <a:r>
              <a:rPr lang="fr-CA" sz="1400" dirty="0" smtClean="0">
                <a:solidFill>
                  <a:schemeClr val="tx1"/>
                </a:solidFill>
              </a:rPr>
              <a:t> to plot and </a:t>
            </a:r>
            <a:r>
              <a:rPr lang="fr-CA" sz="1400" dirty="0" err="1" smtClean="0">
                <a:solidFill>
                  <a:schemeClr val="tx1"/>
                </a:solidFill>
              </a:rPr>
              <a:t>measure</a:t>
            </a:r>
            <a:endParaRPr lang="en-CA" sz="1400" dirty="0" smtClean="0">
              <a:solidFill>
                <a:schemeClr val="tx1"/>
              </a:solidFill>
            </a:endParaRPr>
          </a:p>
          <a:p>
            <a:pPr lvl="1"/>
            <a:r>
              <a:rPr lang="fr-CA" sz="1400" dirty="0" err="1">
                <a:solidFill>
                  <a:schemeClr val="tx1"/>
                </a:solidFill>
              </a:rPr>
              <a:t>s</a:t>
            </a:r>
            <a:r>
              <a:rPr lang="fr-CA" sz="1400" dirty="0" err="1" smtClean="0">
                <a:solidFill>
                  <a:schemeClr val="tx1"/>
                </a:solidFill>
              </a:rPr>
              <a:t>urvey</a:t>
            </a:r>
            <a:r>
              <a:rPr lang="fr-CA" sz="1400" dirty="0" smtClean="0">
                <a:solidFill>
                  <a:schemeClr val="tx1"/>
                </a:solidFill>
              </a:rPr>
              <a:t> </a:t>
            </a:r>
            <a:r>
              <a:rPr lang="fr-CA" sz="1400" dirty="0" err="1" smtClean="0">
                <a:solidFill>
                  <a:schemeClr val="tx1"/>
                </a:solidFill>
              </a:rPr>
              <a:t>should</a:t>
            </a:r>
            <a:r>
              <a:rPr lang="fr-CA" sz="1400" dirty="0" smtClean="0">
                <a:solidFill>
                  <a:schemeClr val="tx1"/>
                </a:solidFill>
              </a:rPr>
              <a:t> </a:t>
            </a:r>
            <a:r>
              <a:rPr lang="fr-CA" sz="1400" dirty="0" err="1" smtClean="0">
                <a:solidFill>
                  <a:schemeClr val="tx1"/>
                </a:solidFill>
              </a:rPr>
              <a:t>be</a:t>
            </a:r>
            <a:r>
              <a:rPr lang="fr-CA" sz="1400" dirty="0" smtClean="0">
                <a:solidFill>
                  <a:schemeClr val="tx1"/>
                </a:solidFill>
              </a:rPr>
              <a:t> web </a:t>
            </a:r>
            <a:r>
              <a:rPr lang="fr-CA" sz="1400" dirty="0" err="1" smtClean="0">
                <a:solidFill>
                  <a:schemeClr val="tx1"/>
                </a:solidFill>
              </a:rPr>
              <a:t>based</a:t>
            </a:r>
            <a:r>
              <a:rPr lang="fr-CA" sz="1400" dirty="0">
                <a:solidFill>
                  <a:schemeClr val="tx1"/>
                </a:solidFill>
              </a:rPr>
              <a:t>; </a:t>
            </a:r>
            <a:r>
              <a:rPr lang="fr-CA" sz="1400" dirty="0" err="1" smtClean="0">
                <a:solidFill>
                  <a:schemeClr val="tx1"/>
                </a:solidFill>
              </a:rPr>
              <a:t>benefit</a:t>
            </a:r>
            <a:r>
              <a:rPr lang="fr-CA" sz="1400" dirty="0" smtClean="0">
                <a:solidFill>
                  <a:schemeClr val="tx1"/>
                </a:solidFill>
              </a:rPr>
              <a:t> : </a:t>
            </a:r>
            <a:r>
              <a:rPr lang="fr-CA" sz="1400" dirty="0" err="1" smtClean="0">
                <a:solidFill>
                  <a:schemeClr val="tx1"/>
                </a:solidFill>
              </a:rPr>
              <a:t>easier</a:t>
            </a:r>
            <a:r>
              <a:rPr lang="fr-CA" sz="1400" dirty="0" smtClean="0">
                <a:solidFill>
                  <a:schemeClr val="tx1"/>
                </a:solidFill>
              </a:rPr>
              <a:t> for </a:t>
            </a:r>
            <a:r>
              <a:rPr lang="fr-CA" sz="1400" dirty="0" err="1" smtClean="0">
                <a:solidFill>
                  <a:schemeClr val="tx1"/>
                </a:solidFill>
              </a:rPr>
              <a:t>respondents</a:t>
            </a:r>
            <a:r>
              <a:rPr lang="fr-CA" sz="1400" dirty="0" smtClean="0">
                <a:solidFill>
                  <a:schemeClr val="tx1"/>
                </a:solidFill>
              </a:rPr>
              <a:t> and </a:t>
            </a:r>
            <a:r>
              <a:rPr lang="fr-CA" sz="1400" dirty="0" err="1" smtClean="0">
                <a:solidFill>
                  <a:schemeClr val="tx1"/>
                </a:solidFill>
              </a:rPr>
              <a:t>easier</a:t>
            </a:r>
            <a:r>
              <a:rPr lang="fr-CA" sz="1400" dirty="0" smtClean="0">
                <a:solidFill>
                  <a:schemeClr val="tx1"/>
                </a:solidFill>
              </a:rPr>
              <a:t> to </a:t>
            </a:r>
            <a:r>
              <a:rPr lang="fr-CA" sz="1400" dirty="0" err="1" smtClean="0">
                <a:solidFill>
                  <a:schemeClr val="tx1"/>
                </a:solidFill>
              </a:rPr>
              <a:t>share</a:t>
            </a:r>
            <a:r>
              <a:rPr lang="fr-CA" sz="1400" dirty="0" smtClean="0">
                <a:solidFill>
                  <a:schemeClr val="tx1"/>
                </a:solidFill>
              </a:rPr>
              <a:t> and </a:t>
            </a:r>
            <a:r>
              <a:rPr lang="fr-CA" sz="1400" dirty="0" err="1" smtClean="0">
                <a:solidFill>
                  <a:schemeClr val="tx1"/>
                </a:solidFill>
              </a:rPr>
              <a:t>reference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Proposition: organize sub-working </a:t>
            </a:r>
            <a:r>
              <a:rPr lang="en-US" sz="1800" dirty="0" smtClean="0">
                <a:solidFill>
                  <a:schemeClr val="tx1"/>
                </a:solidFill>
              </a:rPr>
              <a:t>groups </a:t>
            </a:r>
            <a:r>
              <a:rPr lang="en-US" sz="1800" dirty="0" smtClean="0">
                <a:solidFill>
                  <a:schemeClr val="tx1"/>
                </a:solidFill>
              </a:rPr>
              <a:t>to work around selected GSF </a:t>
            </a:r>
            <a:r>
              <a:rPr lang="en-US" sz="1800" dirty="0" smtClean="0">
                <a:solidFill>
                  <a:schemeClr val="tx1"/>
                </a:solidFill>
              </a:rPr>
              <a:t>action items, e.g.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Data management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Common Infrastructure and </a:t>
            </a:r>
            <a:r>
              <a:rPr lang="en-US" sz="1400" dirty="0" smtClean="0">
                <a:solidFill>
                  <a:schemeClr val="tx1"/>
                </a:solidFill>
              </a:rPr>
              <a:t>Services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CA" sz="1800" dirty="0">
                <a:solidFill>
                  <a:schemeClr val="tx1"/>
                </a:solidFill>
              </a:rPr>
              <a:t>Several reports due in the next year and a half (</a:t>
            </a:r>
            <a:r>
              <a:rPr lang="en-CA" sz="1800" dirty="0" smtClean="0">
                <a:solidFill>
                  <a:schemeClr val="tx1"/>
                </a:solidFill>
              </a:rPr>
              <a:t>e.g. </a:t>
            </a:r>
            <a:r>
              <a:rPr lang="en-CA" sz="1800" i="1" dirty="0">
                <a:solidFill>
                  <a:schemeClr val="tx1"/>
                </a:solidFill>
              </a:rPr>
              <a:t>Implementation of capacity building </a:t>
            </a:r>
            <a:r>
              <a:rPr lang="en-CA" sz="1800" i="1" dirty="0" smtClean="0">
                <a:solidFill>
                  <a:schemeClr val="tx1"/>
                </a:solidFill>
              </a:rPr>
              <a:t>strategy</a:t>
            </a:r>
            <a:r>
              <a:rPr lang="en-CA" sz="1800" dirty="0" smtClean="0">
                <a:solidFill>
                  <a:schemeClr val="tx1"/>
                </a:solidFill>
              </a:rPr>
              <a:t>) culminating </a:t>
            </a:r>
            <a:r>
              <a:rPr lang="en-CA" sz="1800" dirty="0">
                <a:solidFill>
                  <a:schemeClr val="tx1"/>
                </a:solidFill>
              </a:rPr>
              <a:t>with a final </a:t>
            </a:r>
            <a:r>
              <a:rPr lang="en-CA" sz="1800" dirty="0" smtClean="0">
                <a:solidFill>
                  <a:schemeClr val="tx1"/>
                </a:solidFill>
              </a:rPr>
              <a:t>report </a:t>
            </a:r>
            <a:r>
              <a:rPr lang="en-CA" sz="1800" dirty="0">
                <a:solidFill>
                  <a:schemeClr val="tx1"/>
                </a:solidFill>
              </a:rPr>
              <a:t>end 2020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02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endParaRPr lang="en-US" sz="3600" b="1" kern="0" dirty="0">
              <a:solidFill>
                <a:srgbClr val="005DE6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457325"/>
            <a:ext cx="39433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29625"/>
            <a:ext cx="560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Presentation contents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4478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Americas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Global Strategic Framework for GI&amp;S for DRM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UN-GGIM Americas Working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Status of the work of the Working </a:t>
            </a:r>
            <a:r>
              <a:rPr lang="en-US" dirty="0"/>
              <a:t>Group </a:t>
            </a:r>
            <a:r>
              <a:rPr lang="en-US" dirty="0" smtClean="0"/>
              <a:t>on </a:t>
            </a:r>
            <a:r>
              <a:rPr lang="en-US" dirty="0"/>
              <a:t>for Disasters &amp; Climate </a:t>
            </a:r>
            <a:r>
              <a:rPr lang="en-US" dirty="0" smtClean="0"/>
              <a:t>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Survey Results Recap and Gap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Future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7D122CF-F7F3-6846-9C2E-863B52B1CEE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914400" y="3810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/>
              <a:t>The Americas Region</a:t>
            </a:r>
            <a:endParaRPr lang="en-US" sz="3200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800600" y="990600"/>
            <a:ext cx="3962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Spans both hemispheres, north and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 independent countries plus several Caribbean Overseas Countries and </a:t>
            </a:r>
            <a:r>
              <a:rPr lang="en-US" dirty="0" err="1" smtClean="0"/>
              <a:t>Territorries</a:t>
            </a:r>
            <a:r>
              <a:rPr lang="en-US" dirty="0" smtClean="0"/>
              <a:t> (OCT’s)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 million square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Population 1 billion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languages: English, Spanish, Portuguese, French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Disasters : flooding</a:t>
            </a:r>
            <a:r>
              <a:rPr lang="en-US" dirty="0"/>
              <a:t>, hurricanes, landslides, wildfires, earthquakes, </a:t>
            </a:r>
            <a:r>
              <a:rPr lang="en-US" dirty="0" smtClean="0"/>
              <a:t>volcanos</a:t>
            </a:r>
            <a:r>
              <a:rPr lang="en-US" dirty="0"/>
              <a:t>, tsunamis, droughts, disease outbreaks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5848350"/>
            <a:ext cx="2133600" cy="476250"/>
          </a:xfrm>
        </p:spPr>
        <p:txBody>
          <a:bodyPr/>
          <a:lstStyle/>
          <a:p>
            <a:pPr>
              <a:defRPr/>
            </a:pPr>
            <a:fld id="{B7D122CF-F7F3-6846-9C2E-863B52B1CEE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3240066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99" y="5661378"/>
            <a:ext cx="335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By CIA, original political map from Perry-</a:t>
            </a:r>
            <a:r>
              <a:rPr lang="en-CA" sz="800" dirty="0" err="1"/>
              <a:t>Castañeda</a:t>
            </a:r>
            <a:r>
              <a:rPr lang="en-CA" sz="800" dirty="0"/>
              <a:t> Library Map </a:t>
            </a:r>
            <a:r>
              <a:rPr lang="en-CA" sz="800" dirty="0" smtClean="0"/>
              <a:t>Collection </a:t>
            </a:r>
            <a:r>
              <a:rPr lang="en-CA" sz="800" dirty="0"/>
              <a:t>University of Texas Library </a:t>
            </a:r>
            <a:r>
              <a:rPr lang="en-CA" sz="800" dirty="0" smtClean="0"/>
              <a:t>Online, </a:t>
            </a:r>
            <a:r>
              <a:rPr lang="en-CA" sz="800" dirty="0"/>
              <a:t>Public Domain, https://commons.wikimedia.org/w/index.php?curid=1839902</a:t>
            </a:r>
          </a:p>
        </p:txBody>
      </p:sp>
    </p:spTree>
    <p:extLst>
      <p:ext uri="{BB962C8B-B14F-4D97-AF65-F5344CB8AC3E}">
        <p14:creationId xmlns:p14="http://schemas.microsoft.com/office/powerpoint/2010/main" val="14826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/>
          <a:lstStyle/>
          <a:p>
            <a:r>
              <a:rPr lang="en-PH" dirty="0"/>
              <a:t>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9334" y="479518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>
                <a:solidFill>
                  <a:srgbClr val="000000"/>
                </a:solidFill>
                <a:ea typeface="ＭＳ Ｐゴシック"/>
              </a:rPr>
              <a:t>The Global Strategic Framework (GSF)</a:t>
            </a:r>
            <a:endParaRPr lang="en-US" sz="32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87280"/>
            <a:ext cx="86106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Goal : quality </a:t>
            </a:r>
            <a:r>
              <a:rPr lang="en-US" dirty="0"/>
              <a:t>geospatial information and services are available and accessible in a timely and coordinated way to support decision-making and </a:t>
            </a:r>
            <a:r>
              <a:rPr lang="en-US" dirty="0" smtClean="0"/>
              <a:t>operations </a:t>
            </a:r>
            <a:r>
              <a:rPr lang="en-US" dirty="0"/>
              <a:t>within and across all sectors and phases of the emergency </a:t>
            </a:r>
            <a:r>
              <a:rPr lang="en-US" dirty="0" smtClean="0"/>
              <a:t>cycle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Expected outcome : the </a:t>
            </a:r>
            <a:r>
              <a:rPr lang="en-US" dirty="0"/>
              <a:t>human, economic and environmental risks and impacts of disasters are prevented and reduced through the use of geospatial information and </a:t>
            </a:r>
            <a:r>
              <a:rPr lang="en-US" dirty="0" smtClean="0"/>
              <a:t>services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ea typeface="ＭＳ Ｐゴシック"/>
              </a:rPr>
              <a:t>Status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/>
              <a:t>adopted by UNGGIM Committee of Experts on 7 August </a:t>
            </a:r>
            <a:r>
              <a:rPr lang="en-US" dirty="0" smtClean="0"/>
              <a:t>2017</a:t>
            </a:r>
            <a:endParaRPr lang="en-US" kern="0" dirty="0">
              <a:solidFill>
                <a:srgbClr val="000000"/>
              </a:solidFill>
              <a:ea typeface="ＭＳ Ｐゴシック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/>
              <a:t>endorsed by ECOSOC on 20 June </a:t>
            </a:r>
            <a:r>
              <a:rPr lang="en-US" dirty="0" smtClean="0"/>
              <a:t>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3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/>
          <a:lstStyle/>
          <a:p>
            <a:r>
              <a:rPr lang="en-PH" dirty="0"/>
              <a:t> </a:t>
            </a:r>
          </a:p>
        </p:txBody>
      </p:sp>
      <p:pic>
        <p:nvPicPr>
          <p:cNvPr id="1028" name="Picture 4" descr="F:\priority 0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6785" y="3505200"/>
            <a:ext cx="1375084" cy="1375084"/>
          </a:xfrm>
          <a:prstGeom prst="rect">
            <a:avLst/>
          </a:prstGeom>
          <a:noFill/>
        </p:spPr>
      </p:pic>
      <p:pic>
        <p:nvPicPr>
          <p:cNvPr id="1029" name="Picture 5" descr="F:\priority 03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1081146"/>
            <a:ext cx="1277038" cy="1277038"/>
          </a:xfrm>
          <a:prstGeom prst="rect">
            <a:avLst/>
          </a:prstGeom>
          <a:noFill/>
        </p:spPr>
      </p:pic>
      <p:pic>
        <p:nvPicPr>
          <p:cNvPr id="1030" name="Picture 6" descr="F:\priority 02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3012" y="1075131"/>
            <a:ext cx="1295400" cy="1295400"/>
          </a:xfrm>
          <a:prstGeom prst="rect">
            <a:avLst/>
          </a:prstGeom>
          <a:noFill/>
        </p:spPr>
      </p:pic>
      <p:pic>
        <p:nvPicPr>
          <p:cNvPr id="1031" name="Picture 7" descr="F:\priority 01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3012" y="1075131"/>
            <a:ext cx="1285875" cy="1285875"/>
          </a:xfrm>
          <a:prstGeom prst="rect">
            <a:avLst/>
          </a:prstGeom>
          <a:noFill/>
        </p:spPr>
      </p:pic>
      <p:pic>
        <p:nvPicPr>
          <p:cNvPr id="1032" name="Picture 8" descr="F:\priority 04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31942" y="3505200"/>
            <a:ext cx="1403516" cy="140351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123950" y="2296030"/>
            <a:ext cx="1524000" cy="78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D5880"/>
                </a:solidFill>
                <a:latin typeface="Arial Narrow" pitchFamily="34" charset="0"/>
                <a:ea typeface="ＭＳ Ｐゴシック" charset="0"/>
              </a:rPr>
              <a:t>Governance and Policies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2300145"/>
            <a:ext cx="2209800" cy="71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D5880"/>
                </a:solidFill>
                <a:latin typeface="Arial Narrow" pitchFamily="34" charset="0"/>
                <a:ea typeface="ＭＳ Ｐゴシック" charset="0"/>
              </a:rPr>
              <a:t>Awareness Raising and Capacity Building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2675" y="2286000"/>
            <a:ext cx="1524000" cy="71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D5880"/>
                </a:solidFill>
                <a:latin typeface="Arial Narrow" pitchFamily="34" charset="0"/>
                <a:ea typeface="ＭＳ Ｐゴシック" charset="0"/>
              </a:rPr>
              <a:t>Data Management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4876800"/>
            <a:ext cx="2362200" cy="78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D5880"/>
                </a:solidFill>
                <a:latin typeface="Arial Narrow" pitchFamily="34" charset="0"/>
                <a:ea typeface="ＭＳ Ｐゴシック" charset="0"/>
              </a:rPr>
              <a:t>Common Infrastructure and Services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4800600"/>
            <a:ext cx="1524000" cy="78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D5880"/>
                </a:solidFill>
                <a:latin typeface="Arial Narrow" pitchFamily="34" charset="0"/>
                <a:ea typeface="ＭＳ Ｐゴシック" charset="0"/>
              </a:rPr>
              <a:t>Resource Mobilization</a:t>
            </a: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9334" y="437954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>
                <a:solidFill>
                  <a:srgbClr val="000000"/>
                </a:solidFill>
                <a:ea typeface="ＭＳ Ｐゴシック"/>
              </a:rPr>
              <a:t>GSF : </a:t>
            </a:r>
            <a:r>
              <a:rPr lang="en-US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  <a:ea typeface="ＭＳ Ｐゴシック" charset="0"/>
              </a:rPr>
              <a:t>Five Priorities for </a:t>
            </a:r>
            <a:r>
              <a:rPr lang="en-US" sz="32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  <a:ea typeface="ＭＳ Ｐゴシック" charset="0"/>
              </a:rPr>
              <a:t>Action</a:t>
            </a:r>
            <a:r>
              <a:rPr lang="en-US" sz="3200" b="1" kern="0" dirty="0" smtClean="0">
                <a:solidFill>
                  <a:srgbClr val="000000"/>
                </a:solidFill>
                <a:ea typeface="ＭＳ Ｐゴシック"/>
              </a:rPr>
              <a:t> </a:t>
            </a:r>
            <a:endParaRPr lang="en-US" sz="3200" b="1" kern="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05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029" y="1260764"/>
            <a:ext cx="7307941" cy="4525963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8029" y="45720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/>
              <a:t>UN-GGIM Americas Working Groups</a:t>
            </a:r>
            <a:endParaRPr lang="en-US" sz="3200" b="1" kern="0" dirty="0"/>
          </a:p>
        </p:txBody>
      </p:sp>
      <p:sp>
        <p:nvSpPr>
          <p:cNvPr id="2" name="Oval 1"/>
          <p:cNvSpPr/>
          <p:nvPr/>
        </p:nvSpPr>
        <p:spPr bwMode="auto">
          <a:xfrm>
            <a:off x="4800600" y="3429000"/>
            <a:ext cx="40386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646385" y="3406422"/>
            <a:ext cx="3886200" cy="99060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3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511175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/>
              <a:t>UN-GGIM Americas  DRR &amp; CC : Objective</a:t>
            </a:r>
            <a:endParaRPr lang="en-US" sz="3200" b="1" kern="0" dirty="0"/>
          </a:p>
        </p:txBody>
      </p:sp>
      <p:sp>
        <p:nvSpPr>
          <p:cNvPr id="3" name="Rectangle 2"/>
          <p:cNvSpPr/>
          <p:nvPr/>
        </p:nvSpPr>
        <p:spPr>
          <a:xfrm>
            <a:off x="1066800" y="1171752"/>
            <a:ext cx="693420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Promote the development and shared use of geospatial information in policies, programs and projects for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isaster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isk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eduction &amp;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limate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hange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C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mplement </a:t>
            </a:r>
            <a:r>
              <a:rPr lang="en-CA" dirty="0">
                <a:ea typeface="Calibri" panose="020F0502020204030204" pitchFamily="34" charset="0"/>
                <a:cs typeface="Times New Roman" panose="02020603050405020304" pitchFamily="18" charset="0"/>
              </a:rPr>
              <a:t>the Global Strategic Framework for </a:t>
            </a:r>
            <a:r>
              <a:rPr lang="en-C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Disasters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587375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10000"/>
              </a:spcBef>
              <a:defRPr/>
            </a:pPr>
            <a:r>
              <a:rPr lang="en-US" sz="3200" b="1" kern="0" dirty="0" smtClean="0"/>
              <a:t>DRR &amp; CC WG : Status of Work</a:t>
            </a:r>
            <a:endParaRPr lang="en-US" sz="3200" b="1" kern="0" dirty="0"/>
          </a:p>
        </p:txBody>
      </p:sp>
      <p:sp>
        <p:nvSpPr>
          <p:cNvPr id="16" name="Rectangle 15"/>
          <p:cNvSpPr/>
          <p:nvPr/>
        </p:nvSpPr>
        <p:spPr>
          <a:xfrm>
            <a:off x="609600" y="1329888"/>
            <a:ext cx="792480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Survey results and analysis presented last year in NYC at Eighth Session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Gap analysis completed (and presented here); will be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shared in working group for final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version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Survey Results Recap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Caribbean and Central American countries expressed the greatest gaps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Countries expressed the need for: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access to better data for preparedness and response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r</a:t>
            </a:r>
            <a:r>
              <a:rPr lang="en-US" sz="1400" dirty="0" smtClean="0">
                <a:solidFill>
                  <a:schemeClr val="tx1"/>
                </a:solidFill>
              </a:rPr>
              <a:t>obust network facilities, namely for internet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obile-friendly geospatial data and services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Countries are supportive of GGIM and mostly want implementations to materialize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An interesting gap appears to be lack of legislation and policies to promote open access to GI for DRM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Collaboration is key for capacity building in GIM for DRM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Collaboration moves at the speed of trust, and trust moves at the speed of understanding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2133600" cy="476250"/>
          </a:xfrm>
        </p:spPr>
        <p:txBody>
          <a:bodyPr/>
          <a:lstStyle/>
          <a:p>
            <a:pPr>
              <a:defRPr/>
            </a:pPr>
            <a:fld id="{B2EDE960-72EA-DF44-9FF4-E6630CA23AFA}" type="slidenum">
              <a:rPr lang="en-GB" smtClean="0">
                <a:ln>
                  <a:noFill/>
                </a:ln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 dirty="0">
              <a:ln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9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15318</TotalTime>
  <Words>1127</Words>
  <Application>Microsoft Office PowerPoint</Application>
  <PresentationFormat>On-screen Show (4:3)</PresentationFormat>
  <Paragraphs>198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Arial Narrow</vt:lpstr>
      <vt:lpstr>Calibri</vt:lpstr>
      <vt:lpstr>Symbol</vt:lpstr>
      <vt:lpstr>Tahoma</vt:lpstr>
      <vt:lpstr>Times New Roman</vt:lpstr>
      <vt:lpstr>3_Default Design</vt:lpstr>
      <vt:lpstr>4_Default Design</vt:lpstr>
      <vt:lpstr>1_Default Design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Survey Results Recap</vt:lpstr>
      <vt:lpstr>Gap Analysis - Methodology</vt:lpstr>
      <vt:lpstr>Action items - GSF1 </vt:lpstr>
      <vt:lpstr>Action items – GSF2</vt:lpstr>
      <vt:lpstr>Action items – GSF3</vt:lpstr>
      <vt:lpstr>Action items – GSF4</vt:lpstr>
      <vt:lpstr>Action items – GSF5</vt:lpstr>
      <vt:lpstr>Gap Analysis - Summary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Louis</dc:creator>
  <cp:lastModifiedBy>Sabo, Nouri</cp:lastModifiedBy>
  <cp:revision>266</cp:revision>
  <dcterms:created xsi:type="dcterms:W3CDTF">2017-07-17T09:52:27Z</dcterms:created>
  <dcterms:modified xsi:type="dcterms:W3CDTF">2019-08-02T12:36:02Z</dcterms:modified>
</cp:coreProperties>
</file>